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57" r:id="rId4"/>
    <p:sldId id="268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91" r:id="rId13"/>
    <p:sldId id="264" r:id="rId14"/>
    <p:sldId id="273" r:id="rId15"/>
    <p:sldId id="271" r:id="rId16"/>
    <p:sldId id="267" r:id="rId17"/>
    <p:sldId id="284" r:id="rId18"/>
    <p:sldId id="272" r:id="rId19"/>
    <p:sldId id="281" r:id="rId20"/>
    <p:sldId id="270" r:id="rId21"/>
    <p:sldId id="275" r:id="rId22"/>
    <p:sldId id="274" r:id="rId23"/>
    <p:sldId id="282" r:id="rId24"/>
    <p:sldId id="277" r:id="rId25"/>
    <p:sldId id="276" r:id="rId26"/>
    <p:sldId id="286" r:id="rId27"/>
    <p:sldId id="280" r:id="rId28"/>
    <p:sldId id="287" r:id="rId29"/>
    <p:sldId id="278" r:id="rId30"/>
    <p:sldId id="283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45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E4A48-6F23-C046-BD10-291067516DFF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5C12E-F5BD-5143-9D4C-B49B16B07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netflix</a:t>
            </a:r>
            <a:r>
              <a:rPr lang="en-US" dirty="0" smtClean="0"/>
              <a:t> are lazy and believers</a:t>
            </a:r>
            <a:r>
              <a:rPr lang="en-US" baseline="0" dirty="0" smtClean="0"/>
              <a:t> in big data, data mining, machine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5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and show how it works.</a:t>
            </a:r>
          </a:p>
          <a:p>
            <a:r>
              <a:rPr lang="en-US" baseline="0" dirty="0" smtClean="0"/>
              <a:t>Read argument for convergence.</a:t>
            </a:r>
          </a:p>
          <a:p>
            <a:r>
              <a:rPr lang="en-US" baseline="0" dirty="0" smtClean="0"/>
              <a:t>Consider adding pocket algorithm update.</a:t>
            </a:r>
          </a:p>
          <a:p>
            <a:r>
              <a:rPr lang="en-US" baseline="0" dirty="0" smtClean="0"/>
              <a:t>running time is function of margin and magnitude </a:t>
            </a:r>
            <a:r>
              <a:rPr lang="en-US" baseline="0" dirty="0" smtClean="0"/>
              <a:t>of </a:t>
            </a:r>
            <a:r>
              <a:rPr lang="en-US" baseline="0" dirty="0" smtClean="0"/>
              <a:t>input points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Describe the data set generation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1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into</a:t>
            </a:r>
            <a:r>
              <a:rPr lang="en-US" baseline="0" dirty="0" smtClean="0"/>
              <a:t> prediction house prices.</a:t>
            </a:r>
          </a:p>
          <a:p>
            <a:r>
              <a:rPr lang="en-US" baseline="0" dirty="0" smtClean="0"/>
              <a:t>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have a regression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4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Already</a:t>
            </a:r>
            <a:r>
              <a:rPr lang="en-US" baseline="0" dirty="0" smtClean="0"/>
              <a:t> included the bias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E is convex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4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</a:t>
            </a:r>
            <a:r>
              <a:rPr lang="en-US" dirty="0" err="1" smtClean="0"/>
              <a:t>w^T</a:t>
            </a:r>
            <a:r>
              <a:rPr lang="en-US" baseline="0" dirty="0" smtClean="0"/>
              <a:t> (X^TX)w  as taking </a:t>
            </a:r>
            <a:r>
              <a:rPr lang="en-US" baseline="0" dirty="0" err="1" smtClean="0"/>
              <a:t>derivaties</a:t>
            </a:r>
            <a:r>
              <a:rPr lang="en-US" baseline="0" dirty="0" smtClean="0"/>
              <a:t> of a square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Take it slow. Tedious math.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7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random functions, not arbitrary functions</a:t>
            </a:r>
          </a:p>
          <a:p>
            <a:r>
              <a:rPr lang="en-US" baseline="0" dirty="0" smtClean="0"/>
              <a:t>If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know then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do not need to learn it</a:t>
            </a:r>
          </a:p>
          <a:p>
            <a:r>
              <a:rPr lang="en-US" baseline="0" dirty="0" smtClean="0"/>
              <a:t>I need something to learn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8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Predict stock market tomorrow from stock market today.</a:t>
            </a:r>
          </a:p>
          <a:p>
            <a:r>
              <a:rPr lang="en-US" baseline="0" dirty="0" smtClean="0"/>
              <a:t>Label mails spam based on million other spam and non spam messages.</a:t>
            </a:r>
          </a:p>
          <a:p>
            <a:r>
              <a:rPr lang="en-US" baseline="0" dirty="0" smtClean="0"/>
              <a:t>Predict price of a house from historical records on house sales based on size, area,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Grade students in machine learning based on their grade in other courses.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Preparing data for supervised learning,</a:t>
            </a:r>
            <a:r>
              <a:rPr lang="en-US" baseline="0" dirty="0" smtClean="0"/>
              <a:t> structure or probability distribution.</a:t>
            </a:r>
            <a:endParaRPr lang="en-US" dirty="0" smtClean="0"/>
          </a:p>
          <a:p>
            <a:r>
              <a:rPr lang="en-US" dirty="0" smtClean="0"/>
              <a:t>Dimensionality</a:t>
            </a:r>
            <a:r>
              <a:rPr lang="en-US" baseline="0" dirty="0" smtClean="0"/>
              <a:t> reduction. 28 x 28 to 2d, quite impressive.</a:t>
            </a:r>
          </a:p>
          <a:p>
            <a:r>
              <a:rPr lang="en-US" baseline="0" dirty="0" smtClean="0"/>
              <a:t>Patterns about people buying beer are more likely to buy pretzels.</a:t>
            </a:r>
          </a:p>
          <a:p>
            <a:r>
              <a:rPr lang="en-US" baseline="0" dirty="0" smtClean="0"/>
              <a:t>Finding anomalies, intruder detection or new trends or something like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3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Agent, </a:t>
            </a:r>
            <a:r>
              <a:rPr lang="en-US" dirty="0" err="1" smtClean="0"/>
              <a:t>Enviroment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Kid getting burned</a:t>
            </a:r>
          </a:p>
          <a:p>
            <a:r>
              <a:rPr lang="en-US" dirty="0" smtClean="0"/>
              <a:t>People who study. negative now</a:t>
            </a:r>
            <a:r>
              <a:rPr lang="en-US" baseline="0" dirty="0" smtClean="0"/>
              <a:t> payoff later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Baby screaming to get parents attention so it can eat.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Seems impossible</a:t>
            </a:r>
            <a:r>
              <a:rPr lang="en-US" baseline="0" dirty="0" smtClean="0"/>
              <a:t> and it is in the general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5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Leap</a:t>
            </a:r>
            <a:r>
              <a:rPr lang="en-US" baseline="0" dirty="0" smtClean="0"/>
              <a:t> of faith that this is actually sensible.</a:t>
            </a:r>
          </a:p>
          <a:p>
            <a:r>
              <a:rPr lang="en-US" baseline="0" dirty="0" smtClean="0"/>
              <a:t>Formalize with error measure</a:t>
            </a:r>
            <a:r>
              <a:rPr lang="en-US" baseline="0" dirty="0" smtClean="0"/>
              <a:t>. and what we need to assume to to make learning possible</a:t>
            </a:r>
            <a:endParaRPr lang="en-US" baseline="0" dirty="0" smtClean="0"/>
          </a:p>
          <a:p>
            <a:r>
              <a:rPr lang="en-US" baseline="0" dirty="0" smtClean="0"/>
              <a:t>Next week we will elaborate on this a lot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Hypothesis set is not a restriction, error measure must be formalized.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27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already saw the digits example. Now for something completely different.</a:t>
            </a:r>
          </a:p>
          <a:p>
            <a:r>
              <a:rPr lang="en-US" dirty="0" smtClean="0"/>
              <a:t>Your</a:t>
            </a:r>
            <a:r>
              <a:rPr lang="en-US" baseline="0" dirty="0" smtClean="0"/>
              <a:t> job is to come up with hypothesis set and learning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8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 example</a:t>
            </a:r>
          </a:p>
          <a:p>
            <a:r>
              <a:rPr lang="en-US" dirty="0" smtClean="0"/>
              <a:t>Leap of faith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C12E-F5BD-5143-9D4C-B49B16B07F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9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8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6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7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1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6A57F-ACC6-734F-9813-3343FE831FA8}" type="datetimeFigureOut">
              <a:rPr lang="en-US" smtClean="0"/>
              <a:t>14/08/14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AB54F-2234-0842-A641-DAD2114FC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8.emf"/><Relationship Id="rId5" Type="http://schemas.openxmlformats.org/officeDocument/2006/relationships/image" Target="../media/image45.emf"/><Relationship Id="rId6" Type="http://schemas.openxmlformats.org/officeDocument/2006/relationships/image" Target="../media/image32.emf"/><Relationship Id="rId7" Type="http://schemas.openxmlformats.org/officeDocument/2006/relationships/image" Target="../media/image29.emf"/><Relationship Id="rId8" Type="http://schemas.openxmlformats.org/officeDocument/2006/relationships/image" Target="../media/image42.emf"/><Relationship Id="rId9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emf"/><Relationship Id="rId5" Type="http://schemas.openxmlformats.org/officeDocument/2006/relationships/image" Target="../media/image57.jpg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jpg"/><Relationship Id="rId8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04" y="4419600"/>
            <a:ext cx="4735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r>
              <a:rPr lang="en-US" sz="2400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(</a:t>
            </a:r>
            <a:r>
              <a:rPr lang="en-US" sz="2400" dirty="0" smtClean="0"/>
              <a:t>state, action, reward) triples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244" y="2019061"/>
            <a:ext cx="248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Learning </a:t>
            </a:r>
            <a:r>
              <a:rPr lang="en-US" sz="2400" b="1" dirty="0" smtClean="0"/>
              <a:t>By Doing</a:t>
            </a:r>
            <a:endParaRPr lang="en-US" sz="2400" b="1" dirty="0"/>
          </a:p>
        </p:txBody>
      </p:sp>
      <p:pic>
        <p:nvPicPr>
          <p:cNvPr id="3" name="Picture 2" descr="Backgammon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25" y="1642533"/>
            <a:ext cx="4472147" cy="2912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04" y="5520267"/>
            <a:ext cx="334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Optimize the rewards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367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Approximate Course Plan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28468" y="2834100"/>
            <a:ext cx="2756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Supervised Learning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69997"/>
            <a:ext cx="4966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4</a:t>
            </a:r>
          </a:p>
          <a:p>
            <a:r>
              <a:rPr lang="en-US" sz="2400" dirty="0" smtClean="0"/>
              <a:t>5</a:t>
            </a:r>
          </a:p>
          <a:p>
            <a:r>
              <a:rPr lang="en-US" sz="2400" dirty="0" smtClean="0"/>
              <a:t>6</a:t>
            </a:r>
          </a:p>
          <a:p>
            <a:r>
              <a:rPr lang="en-US" sz="2400" dirty="0" smtClean="0"/>
              <a:t>7</a:t>
            </a:r>
          </a:p>
          <a:p>
            <a:r>
              <a:rPr lang="en-US" sz="2400" dirty="0" smtClean="0"/>
              <a:t>8</a:t>
            </a:r>
          </a:p>
          <a:p>
            <a:r>
              <a:rPr lang="en-US" sz="2400" dirty="0" smtClean="0"/>
              <a:t>9</a:t>
            </a:r>
          </a:p>
          <a:p>
            <a:r>
              <a:rPr lang="en-US" sz="2400" dirty="0" smtClean="0"/>
              <a:t>10</a:t>
            </a:r>
          </a:p>
          <a:p>
            <a:r>
              <a:rPr lang="en-US" sz="2400" dirty="0" smtClean="0"/>
              <a:t>11</a:t>
            </a:r>
          </a:p>
          <a:p>
            <a:r>
              <a:rPr lang="en-US" sz="2400" dirty="0" smtClean="0"/>
              <a:t>12</a:t>
            </a:r>
          </a:p>
          <a:p>
            <a:r>
              <a:rPr lang="en-US" sz="2400" dirty="0" smtClean="0"/>
              <a:t>13</a:t>
            </a:r>
          </a:p>
          <a:p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875862" y="5001559"/>
            <a:ext cx="310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Unsupervised Learning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75862" y="5763564"/>
            <a:ext cx="3254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Reinforcement Learning</a:t>
            </a:r>
            <a:endParaRPr lang="en-US" sz="2400" b="1" dirty="0"/>
          </a:p>
        </p:txBody>
      </p:sp>
      <p:sp>
        <p:nvSpPr>
          <p:cNvPr id="8" name="Right Brace 7"/>
          <p:cNvSpPr/>
          <p:nvPr/>
        </p:nvSpPr>
        <p:spPr>
          <a:xfrm>
            <a:off x="5147733" y="5746631"/>
            <a:ext cx="457201" cy="6711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147733" y="4967693"/>
            <a:ext cx="457201" cy="6711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147733" y="1468437"/>
            <a:ext cx="457201" cy="33406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04732" y="1363044"/>
            <a:ext cx="292095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Linear </a:t>
            </a:r>
            <a:r>
              <a:rPr lang="en-US" b="1" dirty="0" smtClean="0"/>
              <a:t>Models</a:t>
            </a:r>
          </a:p>
          <a:p>
            <a:r>
              <a:rPr lang="en-US" b="1" dirty="0" smtClean="0"/>
              <a:t>Convex Optimization</a:t>
            </a:r>
            <a:endParaRPr lang="en-US" b="1" dirty="0" smtClean="0"/>
          </a:p>
          <a:p>
            <a:r>
              <a:rPr lang="en-US" b="1" dirty="0" smtClean="0"/>
              <a:t>Learning </a:t>
            </a:r>
            <a:r>
              <a:rPr lang="en-US" b="1" dirty="0" smtClean="0"/>
              <a:t>Theory</a:t>
            </a:r>
          </a:p>
          <a:p>
            <a:r>
              <a:rPr lang="en-US" b="1" dirty="0" smtClean="0"/>
              <a:t>VC dimension</a:t>
            </a:r>
            <a:endParaRPr lang="en-US" b="1" dirty="0" smtClean="0"/>
          </a:p>
          <a:p>
            <a:r>
              <a:rPr lang="en-US" b="1" dirty="0" smtClean="0"/>
              <a:t>Bias Variance</a:t>
            </a:r>
          </a:p>
          <a:p>
            <a:r>
              <a:rPr lang="en-US" b="1" dirty="0" smtClean="0"/>
              <a:t>Regularization/Validation</a:t>
            </a:r>
          </a:p>
          <a:p>
            <a:r>
              <a:rPr lang="en-US" b="1" dirty="0" smtClean="0"/>
              <a:t>Neural </a:t>
            </a:r>
            <a:r>
              <a:rPr lang="en-US" b="1" dirty="0"/>
              <a:t>N</a:t>
            </a:r>
            <a:r>
              <a:rPr lang="en-US" b="1" dirty="0" smtClean="0"/>
              <a:t>ets, </a:t>
            </a:r>
          </a:p>
          <a:p>
            <a:r>
              <a:rPr lang="en-US" b="1" dirty="0" smtClean="0"/>
              <a:t>SVMs, Kernels,</a:t>
            </a:r>
          </a:p>
          <a:p>
            <a:r>
              <a:rPr lang="en-US" b="1" dirty="0" smtClean="0"/>
              <a:t>RBF</a:t>
            </a:r>
          </a:p>
          <a:p>
            <a:r>
              <a:rPr lang="en-US" b="1" dirty="0" smtClean="0"/>
              <a:t>Hidden </a:t>
            </a:r>
            <a:r>
              <a:rPr lang="en-US" b="1" dirty="0" smtClean="0"/>
              <a:t>Markov Models</a:t>
            </a:r>
          </a:p>
          <a:p>
            <a:r>
              <a:rPr lang="en-US" b="1" dirty="0" smtClean="0"/>
              <a:t>(Storm, </a:t>
            </a:r>
            <a:r>
              <a:rPr lang="en-US" b="1" dirty="0" err="1" smtClean="0"/>
              <a:t>Mailund</a:t>
            </a:r>
            <a:r>
              <a:rPr lang="en-US" b="1" dirty="0" smtClean="0"/>
              <a:t>)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Boosting/Aggregation</a:t>
            </a:r>
          </a:p>
          <a:p>
            <a:r>
              <a:rPr lang="en-US" b="1" dirty="0" smtClean="0"/>
              <a:t>Clustering, Outlier Detection</a:t>
            </a:r>
          </a:p>
          <a:p>
            <a:r>
              <a:rPr lang="en-US" b="1" dirty="0" smtClean="0"/>
              <a:t>(Assent)</a:t>
            </a:r>
          </a:p>
          <a:p>
            <a:endParaRPr lang="en-US" b="1" dirty="0" smtClean="0"/>
          </a:p>
          <a:p>
            <a:r>
              <a:rPr lang="en-US" b="1" dirty="0" smtClean="0"/>
              <a:t>Markov Decision Process, </a:t>
            </a:r>
          </a:p>
          <a:p>
            <a:r>
              <a:rPr lang="en-US" b="1" dirty="0" smtClean="0"/>
              <a:t>Backgammon…</a:t>
            </a:r>
          </a:p>
        </p:txBody>
      </p:sp>
    </p:spTree>
    <p:extLst>
      <p:ext uri="{BB962C8B-B14F-4D97-AF65-F5344CB8AC3E}">
        <p14:creationId xmlns:p14="http://schemas.microsoft.com/office/powerpoint/2010/main" val="243554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Classification – Perceptron</a:t>
            </a:r>
          </a:p>
          <a:p>
            <a:endParaRPr lang="en-US" dirty="0"/>
          </a:p>
          <a:p>
            <a:r>
              <a:rPr lang="en-US" dirty="0" smtClean="0"/>
              <a:t>Linear Regression</a:t>
            </a:r>
          </a:p>
          <a:p>
            <a:endParaRPr lang="en-US" dirty="0"/>
          </a:p>
          <a:p>
            <a:r>
              <a:rPr lang="en-US" dirty="0" smtClean="0"/>
              <a:t>Nonlinear Transforms</a:t>
            </a:r>
          </a:p>
        </p:txBody>
      </p:sp>
    </p:spTree>
    <p:extLst>
      <p:ext uri="{BB962C8B-B14F-4D97-AF65-F5344CB8AC3E}">
        <p14:creationId xmlns:p14="http://schemas.microsoft.com/office/powerpoint/2010/main" val="85098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Setup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 Y: </a:t>
            </a:r>
          </a:p>
          <a:p>
            <a:endParaRPr lang="en-US" dirty="0" smtClean="0"/>
          </a:p>
          <a:p>
            <a:r>
              <a:rPr lang="en-US" dirty="0" smtClean="0"/>
              <a:t>Features/Predictors</a:t>
            </a:r>
            <a:r>
              <a:rPr lang="en-US" dirty="0" smtClean="0"/>
              <a:t> </a:t>
            </a:r>
            <a:r>
              <a:rPr lang="en-US" dirty="0" smtClean="0"/>
              <a:t>(Inputs) </a:t>
            </a:r>
            <a:r>
              <a:rPr lang="en-US" dirty="0" smtClean="0"/>
              <a:t>X</a:t>
            </a:r>
            <a:endParaRPr lang="en-US" dirty="0" smtClean="0"/>
          </a:p>
          <a:p>
            <a:r>
              <a:rPr lang="en-US" dirty="0" smtClean="0"/>
              <a:t>Unknown pattern </a:t>
            </a:r>
          </a:p>
          <a:p>
            <a:r>
              <a:rPr lang="en-US" dirty="0" smtClean="0"/>
              <a:t>Data </a:t>
            </a:r>
          </a:p>
          <a:p>
            <a:r>
              <a:rPr lang="en-US" dirty="0" smtClean="0"/>
              <a:t>Learn (from </a:t>
            </a:r>
            <a:r>
              <a:rPr lang="en-US" dirty="0" smtClean="0"/>
              <a:t>Data) a hypothesis that </a:t>
            </a:r>
            <a:r>
              <a:rPr lang="en-US" dirty="0" smtClean="0"/>
              <a:t>mimics </a:t>
            </a:r>
            <a:r>
              <a:rPr lang="en-US" dirty="0" smtClean="0"/>
              <a:t>target </a:t>
            </a:r>
            <a:r>
              <a:rPr lang="en-US" dirty="0" smtClean="0"/>
              <a:t>on </a:t>
            </a:r>
            <a:r>
              <a:rPr lang="en-US" u="sng" dirty="0" smtClean="0"/>
              <a:t>new unknown </a:t>
            </a:r>
            <a:r>
              <a:rPr lang="en-US" u="sng" dirty="0" smtClean="0"/>
              <a:t>data</a:t>
            </a:r>
          </a:p>
          <a:p>
            <a:r>
              <a:rPr lang="en-US" u="sng" dirty="0" smtClean="0"/>
              <a:t>Generalization is king</a:t>
            </a:r>
            <a:endParaRPr lang="en-US" u="sng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2" y="1400705"/>
            <a:ext cx="5884333" cy="1057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139" y="3362086"/>
            <a:ext cx="1731432" cy="34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235" y="3894670"/>
            <a:ext cx="2311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4238" y="2573892"/>
            <a:ext cx="2159000" cy="76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Data Set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685119" y="3826964"/>
            <a:ext cx="2417238" cy="76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Learning Algorithm</a:t>
            </a:r>
            <a:endParaRPr lang="en-US" sz="2800" dirty="0"/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4893738" y="3335892"/>
            <a:ext cx="0" cy="491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59682" y="3700980"/>
            <a:ext cx="2159000" cy="1002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Hypothesis h</a:t>
            </a:r>
          </a:p>
          <a:p>
            <a:pPr algn="ctr"/>
            <a:r>
              <a:rPr lang="en-US" sz="2400" dirty="0"/>
              <a:t>h(x) ≈ f(x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3"/>
            <a:endCxn id="8" idx="1"/>
          </p:cNvCxnSpPr>
          <p:nvPr/>
        </p:nvCxnSpPr>
        <p:spPr>
          <a:xfrm flipV="1">
            <a:off x="6102357" y="4202230"/>
            <a:ext cx="757325" cy="5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5645" y="1536169"/>
            <a:ext cx="2790222" cy="749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Unknown Target</a:t>
            </a:r>
            <a:endParaRPr lang="en-US" sz="2800" dirty="0"/>
          </a:p>
        </p:txBody>
      </p:sp>
      <p:pic>
        <p:nvPicPr>
          <p:cNvPr id="17" name="Picture 16" descr="10800-indiana-jones-and-the-last-crusade-the-graphic-adventure-do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47" y="4889531"/>
            <a:ext cx="2506135" cy="156633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5" idx="3"/>
            <a:endCxn id="4" idx="1"/>
          </p:cNvCxnSpPr>
          <p:nvPr/>
        </p:nvCxnSpPr>
        <p:spPr>
          <a:xfrm>
            <a:off x="3335867" y="1911085"/>
            <a:ext cx="478371" cy="1043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42534" y="5410232"/>
            <a:ext cx="2362208" cy="76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Hypothesis Set</a:t>
            </a:r>
            <a:endParaRPr lang="en-US" sz="2800" dirty="0"/>
          </a:p>
        </p:txBody>
      </p:sp>
      <p:cxnSp>
        <p:nvCxnSpPr>
          <p:cNvPr id="36" name="Straight Arrow Connector 35"/>
          <p:cNvCxnSpPr>
            <a:stCxn id="35" idx="3"/>
            <a:endCxn id="5" idx="2"/>
          </p:cNvCxnSpPr>
          <p:nvPr/>
        </p:nvCxnSpPr>
        <p:spPr>
          <a:xfrm flipV="1">
            <a:off x="4004742" y="4588964"/>
            <a:ext cx="888996" cy="120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79733" y="6488668"/>
            <a:ext cx="11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Wine </a:t>
            </a:r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64808"/>
              </p:ext>
            </p:extLst>
          </p:nvPr>
        </p:nvGraphicFramePr>
        <p:xfrm>
          <a:off x="5618195" y="1265238"/>
          <a:ext cx="3407274" cy="535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878"/>
                <a:gridCol w="12823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Malic</a:t>
                      </a:r>
                      <a:r>
                        <a:rPr lang="en-US" baseline="0" dirty="0" smtClean="0"/>
                        <a:t> 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Alcalinity</a:t>
                      </a:r>
                      <a:r>
                        <a:rPr lang="en-US" dirty="0" smtClean="0"/>
                        <a:t> of 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Magnesium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Phenols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Flavanoids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Nonflavanoid</a:t>
                      </a:r>
                      <a:r>
                        <a:rPr lang="en-US" baseline="0" dirty="0" smtClean="0"/>
                        <a:t> Phenols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Proanthocyanins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 Intensity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OD280/OD315</a:t>
                      </a:r>
                      <a:r>
                        <a:rPr lang="en-US" baseline="0" dirty="0" smtClean="0"/>
                        <a:t> of diluted wines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Picture 22" descr="wine-tast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4" y="1671638"/>
            <a:ext cx="2645833" cy="17606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7" y="3979333"/>
            <a:ext cx="4206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Chemical Analysis of wines from </a:t>
            </a:r>
          </a:p>
          <a:p>
            <a:r>
              <a:rPr lang="en-US" sz="2400" dirty="0" smtClean="0"/>
              <a:t>different producers.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534" y="4861461"/>
            <a:ext cx="3968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to distinguish producers </a:t>
            </a:r>
          </a:p>
          <a:p>
            <a:r>
              <a:rPr lang="en-US" sz="2400" dirty="0" smtClean="0"/>
              <a:t>from measurements.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3" y="5723460"/>
            <a:ext cx="5027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is list of measurements, producer </a:t>
            </a:r>
          </a:p>
          <a:p>
            <a:r>
              <a:rPr lang="en-US" sz="2400" dirty="0" smtClean="0"/>
              <a:t>pairs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1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Classification (2 Classes)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680625"/>
              </p:ext>
            </p:extLst>
          </p:nvPr>
        </p:nvGraphicFramePr>
        <p:xfrm>
          <a:off x="5825915" y="1582823"/>
          <a:ext cx="2314785" cy="210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362"/>
                <a:gridCol w="358362"/>
                <a:gridCol w="358362"/>
                <a:gridCol w="358362"/>
                <a:gridCol w="361958"/>
                <a:gridCol w="519379"/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…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flipH="1">
            <a:off x="2051913" y="3445353"/>
            <a:ext cx="28278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sign(</a:t>
            </a:r>
            <a:r>
              <a:rPr lang="en-US" sz="3200" b="1" dirty="0" err="1" smtClean="0"/>
              <a:t>w</a:t>
            </a:r>
            <a:r>
              <a:rPr lang="en-US" sz="3200" b="1" baseline="30000" dirty="0" err="1" smtClean="0"/>
              <a:t>T</a:t>
            </a:r>
            <a:r>
              <a:rPr lang="en-US" sz="3200" b="1" dirty="0" err="1" smtClean="0"/>
              <a:t>x</a:t>
            </a:r>
            <a:r>
              <a:rPr lang="en-US" sz="3200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239571"/>
            <a:ext cx="709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 set: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10" y="1879598"/>
            <a:ext cx="571500" cy="190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0934" y="1744133"/>
            <a:ext cx="40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3234" y="2408754"/>
            <a:ext cx="141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Return +1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0934" y="2870419"/>
            <a:ext cx="199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Else  Return -1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010" y="1507054"/>
            <a:ext cx="1625600" cy="901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80" y="4915355"/>
            <a:ext cx="5118100" cy="444500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03255"/>
              </p:ext>
            </p:extLst>
          </p:nvPr>
        </p:nvGraphicFramePr>
        <p:xfrm>
          <a:off x="6184277" y="1582819"/>
          <a:ext cx="1956423" cy="210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362"/>
                <a:gridCol w="358362"/>
                <a:gridCol w="358362"/>
                <a:gridCol w="361958"/>
                <a:gridCol w="519379"/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…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10" y="1507054"/>
            <a:ext cx="1054100" cy="901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710" y="1520205"/>
            <a:ext cx="1612900" cy="9017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04277" y="5399956"/>
            <a:ext cx="709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Learn good hypothesis, w, from data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60179" y="6095998"/>
            <a:ext cx="485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new point x – Classify as 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5825915" y="6034500"/>
            <a:ext cx="28278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sign(</a:t>
            </a:r>
            <a:r>
              <a:rPr lang="en-US" sz="3200" b="1" dirty="0" err="1" smtClean="0"/>
              <a:t>w</a:t>
            </a:r>
            <a:r>
              <a:rPr lang="en-US" sz="3200" b="1" baseline="30000" dirty="0" err="1" smtClean="0"/>
              <a:t>T</a:t>
            </a:r>
            <a:r>
              <a:rPr lang="en-US" sz="3200" b="1" dirty="0" err="1" smtClean="0"/>
              <a:t>x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57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  <p:bldP spid="16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Example 2D</a:t>
            </a:r>
            <a:endParaRPr lang="en-US" dirty="0"/>
          </a:p>
        </p:txBody>
      </p:sp>
      <p:pic>
        <p:nvPicPr>
          <p:cNvPr id="10" name="Picture 9" descr="percep_separa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99" y="2103967"/>
            <a:ext cx="5747736" cy="4300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1704201"/>
            <a:ext cx="163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Hyperplane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8" y="1850767"/>
            <a:ext cx="1104900" cy="241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81705" y="3917834"/>
            <a:ext cx="178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Halfspace</a:t>
            </a:r>
            <a:r>
              <a:rPr lang="en-US" sz="2400" dirty="0" smtClean="0"/>
              <a:t> &gt;0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405" y="2506134"/>
            <a:ext cx="184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Halfspace</a:t>
            </a:r>
            <a:r>
              <a:rPr lang="en-US" sz="2400" dirty="0" smtClean="0"/>
              <a:t> &lt; 0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01067" y="4555067"/>
            <a:ext cx="575733" cy="287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88933" y="4379499"/>
            <a:ext cx="34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89200" y="6404505"/>
            <a:ext cx="3492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Is Linear Separable!!!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59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8268" y="4978402"/>
            <a:ext cx="60451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Theorem:</a:t>
            </a:r>
          </a:p>
          <a:p>
            <a:r>
              <a:rPr lang="en-US" sz="2400" dirty="0" smtClean="0"/>
              <a:t>If data linear separable the perceptron algorithm </a:t>
            </a:r>
            <a:r>
              <a:rPr lang="en-US" sz="2400" dirty="0" smtClean="0"/>
              <a:t>finds </a:t>
            </a:r>
            <a:r>
              <a:rPr lang="en-US" sz="2400" dirty="0" smtClean="0"/>
              <a:t>a separating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7" y="2242471"/>
            <a:ext cx="8517466" cy="2075272"/>
          </a:xfrm>
          <a:prstGeom prst="rect">
            <a:avLst/>
          </a:prstGeom>
        </p:spPr>
      </p:pic>
      <p:pic>
        <p:nvPicPr>
          <p:cNvPr id="7" name="Picture 6" descr="percep_separat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414622"/>
            <a:ext cx="2387600" cy="17864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000" y="1561571"/>
            <a:ext cx="454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Assume Data Is Linear Separable!!!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07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521202"/>
            <a:ext cx="7552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data linear separable, </a:t>
            </a:r>
            <a:r>
              <a:rPr lang="en-US" sz="2400" dirty="0" smtClean="0"/>
              <a:t>perceptron converges</a:t>
            </a:r>
            <a:endParaRPr lang="en-US" sz="2400" dirty="0" smtClean="0"/>
          </a:p>
          <a:p>
            <a:r>
              <a:rPr lang="en-US" sz="2400" dirty="0" smtClean="0"/>
              <a:t>If not it never stops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oes not converge toward </a:t>
            </a:r>
            <a:endParaRPr lang="en-US" sz="2400" dirty="0" smtClean="0"/>
          </a:p>
          <a:p>
            <a:r>
              <a:rPr lang="en-US" sz="2400" dirty="0" smtClean="0"/>
              <a:t>Optimizing that is </a:t>
            </a:r>
            <a:r>
              <a:rPr lang="en-US" sz="2400" dirty="0" err="1" smtClean="0"/>
              <a:t>np</a:t>
            </a:r>
            <a:r>
              <a:rPr lang="en-US" sz="2400" dirty="0" smtClean="0"/>
              <a:t>-hard </a:t>
            </a:r>
          </a:p>
          <a:p>
            <a:r>
              <a:rPr lang="en-US" sz="2400" dirty="0" smtClean="0"/>
              <a:t>Running </a:t>
            </a:r>
            <a:r>
              <a:rPr lang="en-US" sz="2400" dirty="0" smtClean="0"/>
              <a:t>time is function of </a:t>
            </a:r>
            <a:r>
              <a:rPr lang="en-US" sz="2400" dirty="0" smtClean="0"/>
              <a:t>data (exercise 1.3 in book)</a:t>
            </a:r>
            <a:endParaRPr lang="en-US" sz="2400" baseline="-25000" dirty="0"/>
          </a:p>
          <a:p>
            <a:endParaRPr lang="en-US" sz="2400" dirty="0"/>
          </a:p>
        </p:txBody>
      </p:sp>
      <p:pic>
        <p:nvPicPr>
          <p:cNvPr id="7" name="Picture 6" descr="percep_separa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64" y="1737445"/>
            <a:ext cx="3720535" cy="2783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5249334"/>
            <a:ext cx="4826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1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Teaser – </a:t>
            </a:r>
            <a:r>
              <a:rPr lang="en-US" dirty="0" err="1" smtClean="0"/>
              <a:t>Zalando</a:t>
            </a:r>
            <a:r>
              <a:rPr lang="en-US" dirty="0" err="1" smtClean="0"/>
              <a:t>’s</a:t>
            </a:r>
            <a:r>
              <a:rPr lang="en-US" dirty="0" smtClean="0"/>
              <a:t> Next Top Analyst</a:t>
            </a:r>
            <a:br>
              <a:rPr lang="en-US" dirty="0" smtClean="0"/>
            </a:br>
            <a:r>
              <a:rPr lang="en-US" dirty="0" smtClean="0"/>
              <a:t>Find him/her</a:t>
            </a:r>
            <a:r>
              <a:rPr lang="en-US" dirty="0"/>
              <a:t> </a:t>
            </a:r>
            <a:r>
              <a:rPr lang="en-US" dirty="0" smtClean="0"/>
              <a:t>from our current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is what we could extract from independent sources</a:t>
            </a:r>
            <a:r>
              <a:rPr lang="en-US" dirty="0" smtClean="0"/>
              <a:t>:</a:t>
            </a:r>
          </a:p>
          <a:p>
            <a:r>
              <a:rPr lang="en-US" dirty="0"/>
              <a:t>The candidate is likely to be close to the river Spree. The probability at any </a:t>
            </a:r>
            <a:r>
              <a:rPr lang="en-US" dirty="0" smtClean="0"/>
              <a:t>point </a:t>
            </a:r>
            <a:r>
              <a:rPr lang="en-US" dirty="0"/>
              <a:t>is given by a Gaussian function of its shortest distance to the river. </a:t>
            </a:r>
            <a:r>
              <a:rPr lang="en-US" dirty="0" smtClean="0"/>
              <a:t>The </a:t>
            </a:r>
            <a:r>
              <a:rPr lang="en-US" dirty="0"/>
              <a:t>function peaks at zero and has 95% of its total integral within +/-2730m</a:t>
            </a:r>
            <a:r>
              <a:rPr lang="en-US" dirty="0" smtClean="0"/>
              <a:t>.</a:t>
            </a:r>
          </a:p>
          <a:p>
            <a:r>
              <a:rPr lang="en-US" dirty="0"/>
              <a:t>A probability distribution centered around the Brandenburg Gate also informs </a:t>
            </a:r>
            <a:r>
              <a:rPr lang="en-US" dirty="0" smtClean="0"/>
              <a:t>us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the candidate's location. The distribution’s radial profile is log-normal </a:t>
            </a:r>
            <a:r>
              <a:rPr lang="en-US" dirty="0" smtClean="0"/>
              <a:t>with </a:t>
            </a:r>
            <a:r>
              <a:rPr lang="en-US" dirty="0"/>
              <a:t>a mean of 4700m and a mode of 3877m in every direction</a:t>
            </a:r>
            <a:r>
              <a:rPr lang="en-US" dirty="0" smtClean="0"/>
              <a:t>.</a:t>
            </a:r>
          </a:p>
          <a:p>
            <a:r>
              <a:rPr lang="en-US" dirty="0"/>
              <a:t>A satellite offers further information: with 95% probability she is located </a:t>
            </a:r>
            <a:r>
              <a:rPr lang="en-US" dirty="0" smtClean="0"/>
              <a:t>within </a:t>
            </a:r>
            <a:r>
              <a:rPr lang="en-US" dirty="0"/>
              <a:t>2400m distance of the satellite’s path (assuming a normal probability </a:t>
            </a:r>
            <a:r>
              <a:rPr lang="en-US" dirty="0" smtClean="0"/>
              <a:t>distribution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7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 Houses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35913"/>
              </p:ext>
            </p:extLst>
          </p:nvPr>
        </p:nvGraphicFramePr>
        <p:xfrm>
          <a:off x="5486400" y="2059502"/>
          <a:ext cx="32004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8004"/>
                <a:gridCol w="12823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Bathrooms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5467" y="3979333"/>
            <a:ext cx="467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Historical data of real estate market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534" y="4624399"/>
            <a:ext cx="526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to price houses from property info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5469" y="5232403"/>
            <a:ext cx="530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is list of house info, sales price pairs</a:t>
            </a:r>
            <a:endParaRPr lang="en-US" sz="2400" dirty="0"/>
          </a:p>
        </p:txBody>
      </p:sp>
      <p:pic>
        <p:nvPicPr>
          <p:cNvPr id="3" name="Picture 2" descr="crazy_hous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4" y="1417638"/>
            <a:ext cx="3335867" cy="22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5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32132"/>
              </p:ext>
            </p:extLst>
          </p:nvPr>
        </p:nvGraphicFramePr>
        <p:xfrm>
          <a:off x="6372015" y="1515310"/>
          <a:ext cx="2314785" cy="210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362"/>
                <a:gridCol w="358362"/>
                <a:gridCol w="358362"/>
                <a:gridCol w="358362"/>
                <a:gridCol w="361958"/>
                <a:gridCol w="519379"/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…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7" y="4266976"/>
            <a:ext cx="4995085" cy="559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7" y="1651000"/>
            <a:ext cx="2019300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67" y="5308136"/>
            <a:ext cx="709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Learn good hypothesis, w, from data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0667" y="6051433"/>
            <a:ext cx="485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new point x – Output estimate 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515" y="6140332"/>
            <a:ext cx="635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0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 (Predict y From x)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4" y="5588000"/>
            <a:ext cx="5956300" cy="1270000"/>
          </a:xfrm>
          <a:prstGeom prst="rect">
            <a:avLst/>
          </a:prstGeom>
        </p:spPr>
      </p:pic>
      <p:pic>
        <p:nvPicPr>
          <p:cNvPr id="6" name="Picture 5" descr="lin_reg_point_s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27" y="1233106"/>
            <a:ext cx="5764801" cy="4320000"/>
          </a:xfrm>
          <a:prstGeom prst="rect">
            <a:avLst/>
          </a:prstGeom>
        </p:spPr>
      </p:pic>
      <p:pic>
        <p:nvPicPr>
          <p:cNvPr id="7" name="Picture 6" descr="lin_reg_point_set_two_lin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34" y="1233106"/>
            <a:ext cx="5764800" cy="4320000"/>
          </a:xfrm>
          <a:prstGeom prst="rect">
            <a:avLst/>
          </a:prstGeom>
        </p:spPr>
      </p:pic>
      <p:pic>
        <p:nvPicPr>
          <p:cNvPr id="8" name="Picture 7" descr="lin_reg_point_set_two_lines_with_error_ba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28" y="1268000"/>
            <a:ext cx="57648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0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Plot of 2D Error Surface </a:t>
            </a:r>
            <a:endParaRPr lang="en-US" dirty="0"/>
          </a:p>
        </p:txBody>
      </p:sp>
      <p:pic>
        <p:nvPicPr>
          <p:cNvPr id="4" name="Picture 3" descr="3d_contour_pl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1" y="2843161"/>
            <a:ext cx="3989538" cy="2985029"/>
          </a:xfrm>
          <a:prstGeom prst="rect">
            <a:avLst/>
          </a:prstGeom>
        </p:spPr>
      </p:pic>
      <p:pic>
        <p:nvPicPr>
          <p:cNvPr id="5" name="Picture 4" descr="3d_contour_plot_fl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7" y="2826228"/>
            <a:ext cx="4351866" cy="3256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614" y="6020657"/>
            <a:ext cx="320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Looks easy enough…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235200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is determined by 2 parameters. So </a:t>
            </a:r>
            <a:r>
              <a:rPr lang="en-US" dirty="0" err="1" smtClean="0"/>
              <a:t>i</a:t>
            </a:r>
            <a:r>
              <a:rPr lang="en-US" dirty="0" smtClean="0"/>
              <a:t> can plot the error . Color encodes value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32" y="1263675"/>
            <a:ext cx="4635501" cy="9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smtClean="0"/>
              <a:t>Minimum – A Reminder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34" y="4715925"/>
            <a:ext cx="60198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5930900"/>
            <a:ext cx="25908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87949" y="5871962"/>
            <a:ext cx="445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minimum is global minimum in our case</a:t>
            </a:r>
          </a:p>
          <a:p>
            <a:r>
              <a:rPr lang="en-US" dirty="0" smtClean="0"/>
              <a:t>since E is </a:t>
            </a:r>
            <a:r>
              <a:rPr lang="en-US" dirty="0" smtClean="0"/>
              <a:t>convex (next time)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599285" y="1417638"/>
            <a:ext cx="3413339" cy="2279769"/>
          </a:xfrm>
          <a:custGeom>
            <a:avLst/>
            <a:gdLst>
              <a:gd name="connsiteX0" fmla="*/ 0 w 3175120"/>
              <a:gd name="connsiteY0" fmla="*/ 0 h 2279769"/>
              <a:gd name="connsiteX1" fmla="*/ 1587560 w 3175120"/>
              <a:gd name="connsiteY1" fmla="*/ 2277947 h 2279769"/>
              <a:gd name="connsiteX2" fmla="*/ 3175120 w 3175120"/>
              <a:gd name="connsiteY2" fmla="*/ 303727 h 227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120" h="2279769">
                <a:moveTo>
                  <a:pt x="0" y="0"/>
                </a:moveTo>
                <a:cubicBezTo>
                  <a:pt x="529186" y="1113663"/>
                  <a:pt x="1058373" y="2227326"/>
                  <a:pt x="1587560" y="2277947"/>
                </a:cubicBezTo>
                <a:cubicBezTo>
                  <a:pt x="2116747" y="2328568"/>
                  <a:pt x="2645933" y="1316147"/>
                  <a:pt x="3175120" y="30372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759200" y="3697407"/>
            <a:ext cx="1303867" cy="16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51200" y="3714340"/>
            <a:ext cx="1151467" cy="6121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34" y="1892300"/>
            <a:ext cx="546100" cy="317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1" y="3581400"/>
            <a:ext cx="1384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9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34" y="1803400"/>
            <a:ext cx="2291839" cy="1786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031" y="1888059"/>
            <a:ext cx="2037682" cy="170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" y="1888059"/>
            <a:ext cx="3996991" cy="170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030" y="4114792"/>
            <a:ext cx="3433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 x (d+1) matrix</a:t>
            </a:r>
          </a:p>
          <a:p>
            <a:r>
              <a:rPr lang="en-US" sz="2400" dirty="0" smtClean="0"/>
              <a:t>each row is an input point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91070" y="4114792"/>
            <a:ext cx="17767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 x 1 column </a:t>
            </a:r>
          </a:p>
          <a:p>
            <a:r>
              <a:rPr lang="en-US" sz="2400" dirty="0" smtClean="0"/>
              <a:t>vector,</a:t>
            </a:r>
          </a:p>
          <a:p>
            <a:r>
              <a:rPr lang="en-US" sz="2400" dirty="0" smtClean="0"/>
              <a:t>each row is </a:t>
            </a:r>
          </a:p>
          <a:p>
            <a:r>
              <a:rPr lang="en-US" sz="2400" dirty="0" smtClean="0"/>
              <a:t>input target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4157" y="4114792"/>
            <a:ext cx="12707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(d+1) x 1 </a:t>
            </a:r>
          </a:p>
          <a:p>
            <a:r>
              <a:rPr lang="en-US" sz="2400" dirty="0" smtClean="0"/>
              <a:t>column </a:t>
            </a:r>
          </a:p>
          <a:p>
            <a:r>
              <a:rPr lang="en-US" sz="2400" dirty="0" smtClean="0"/>
              <a:t>vector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479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Measure Manipulation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5" y="1972738"/>
            <a:ext cx="59563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27" y="4258718"/>
            <a:ext cx="4838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61" y="3217320"/>
            <a:ext cx="3073400" cy="93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600" y="5774267"/>
            <a:ext cx="24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error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7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For </a:t>
            </a:r>
            <a:r>
              <a:rPr lang="en-US" dirty="0" smtClean="0"/>
              <a:t>Linear Regression (L2)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1" y="3738034"/>
            <a:ext cx="44450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1" y="5947832"/>
            <a:ext cx="37084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1433"/>
            <a:ext cx="71374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1" y="2671233"/>
            <a:ext cx="7708900" cy="93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5069300"/>
            <a:ext cx="159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for 0: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71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Picture 4" descr="lin_reg_point_set_optimal_and_computed_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3" y="1560054"/>
            <a:ext cx="4351867" cy="3261183"/>
          </a:xfrm>
          <a:prstGeom prst="rect">
            <a:avLst/>
          </a:prstGeom>
        </p:spPr>
      </p:pic>
      <p:pic>
        <p:nvPicPr>
          <p:cNvPr id="6" name="Picture 5" descr="lin_reg_point_set_two_lines_with_error_ba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7" y="1586972"/>
            <a:ext cx="4315948" cy="32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Linear Regression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89" y="2294467"/>
            <a:ext cx="1500822" cy="12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0" y="2294467"/>
            <a:ext cx="2943920" cy="1253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0" y="5854688"/>
            <a:ext cx="37084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221" y="4707448"/>
            <a:ext cx="3738760" cy="726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20" y="3718166"/>
            <a:ext cx="4639734" cy="9892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20" y="1417638"/>
            <a:ext cx="4995085" cy="559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062" y="2294467"/>
            <a:ext cx="1610273" cy="1255187"/>
          </a:xfrm>
          <a:prstGeom prst="rect">
            <a:avLst/>
          </a:prstGeom>
        </p:spPr>
      </p:pic>
      <p:pic>
        <p:nvPicPr>
          <p:cNvPr id="13" name="Picture 12" descr="lin_reg_point_set_optimal_and_computed_lin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18" y="4170226"/>
            <a:ext cx="3371834" cy="25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Lots of students</a:t>
            </a:r>
          </a:p>
          <a:p>
            <a:r>
              <a:rPr lang="en-US" dirty="0" smtClean="0"/>
              <a:t>Lots of teachers it </a:t>
            </a:r>
            <a:r>
              <a:rPr lang="en-US" dirty="0" smtClean="0"/>
              <a:t>seems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Hand </a:t>
            </a:r>
            <a:r>
              <a:rPr lang="en-US" dirty="0" smtClean="0"/>
              <a:t>ins mandatory – not part of grade – but part of the </a:t>
            </a:r>
            <a:r>
              <a:rPr lang="en-US" dirty="0" smtClean="0"/>
              <a:t>curriculum.</a:t>
            </a:r>
            <a:endParaRPr lang="en-US" dirty="0" smtClean="0"/>
          </a:p>
          <a:p>
            <a:r>
              <a:rPr lang="en-US" dirty="0" smtClean="0"/>
              <a:t>Exam 30 </a:t>
            </a:r>
            <a:r>
              <a:rPr lang="en-US" dirty="0" smtClean="0"/>
              <a:t>min. 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P</a:t>
            </a:r>
            <a:r>
              <a:rPr lang="en-US" dirty="0" smtClean="0"/>
              <a:t>reparation</a:t>
            </a:r>
            <a:endParaRPr lang="en-US" dirty="0" smtClean="0"/>
          </a:p>
          <a:p>
            <a:r>
              <a:rPr lang="en-US" dirty="0" smtClean="0"/>
              <a:t>Introductory course. Focus on understanding not going through </a:t>
            </a:r>
            <a:r>
              <a:rPr lang="en-US" dirty="0" smtClean="0"/>
              <a:t>as much as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Complain and ask question now not (only) after course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rnsfelt2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03" y="2597148"/>
            <a:ext cx="814663" cy="1131477"/>
          </a:xfrm>
          <a:prstGeom prst="rect">
            <a:avLst/>
          </a:prstGeom>
        </p:spPr>
      </p:pic>
      <p:pic>
        <p:nvPicPr>
          <p:cNvPr id="5" name="Picture 4" descr="pb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00" y="2569634"/>
            <a:ext cx="1050230" cy="1158992"/>
          </a:xfrm>
          <a:prstGeom prst="rect">
            <a:avLst/>
          </a:prstGeom>
        </p:spPr>
      </p:pic>
      <p:pic>
        <p:nvPicPr>
          <p:cNvPr id="6" name="Picture 5" descr="cstor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05" y="2569634"/>
            <a:ext cx="688304" cy="1158991"/>
          </a:xfrm>
          <a:prstGeom prst="rect">
            <a:avLst/>
          </a:prstGeom>
        </p:spPr>
      </p:pic>
      <p:pic>
        <p:nvPicPr>
          <p:cNvPr id="7" name="Picture 6" descr="mailund-ora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2569633"/>
            <a:ext cx="772661" cy="1158991"/>
          </a:xfrm>
          <a:prstGeom prst="rect">
            <a:avLst/>
          </a:prstGeom>
        </p:spPr>
      </p:pic>
      <p:pic>
        <p:nvPicPr>
          <p:cNvPr id="8" name="Picture 7" descr="ira_asse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46" y="2573589"/>
            <a:ext cx="795054" cy="1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6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Transformations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92747" y="4384301"/>
            <a:ext cx="222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Linear in w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0" y="4076701"/>
            <a:ext cx="3022600" cy="134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0" y="5482161"/>
            <a:ext cx="4000500" cy="1346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9280" y="5823635"/>
            <a:ext cx="3011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Still Linear in w</a:t>
            </a:r>
            <a:endParaRPr lang="en-US" sz="3600" dirty="0"/>
          </a:p>
        </p:txBody>
      </p:sp>
      <p:pic>
        <p:nvPicPr>
          <p:cNvPr id="12" name="Picture 11" descr="non_lin_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3" y="1294322"/>
            <a:ext cx="3708400" cy="27789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14533" y="1998133"/>
            <a:ext cx="733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0913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Data Linear Separable</a:t>
            </a:r>
            <a:endParaRPr lang="en-US" dirty="0"/>
          </a:p>
        </p:txBody>
      </p:sp>
      <p:pic>
        <p:nvPicPr>
          <p:cNvPr id="4" name="Picture 3" descr="non_lin_da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4436" r="7420" b="4772"/>
          <a:stretch/>
        </p:blipFill>
        <p:spPr>
          <a:xfrm>
            <a:off x="0" y="1540932"/>
            <a:ext cx="3086100" cy="2523067"/>
          </a:xfrm>
          <a:prstGeom prst="rect">
            <a:avLst/>
          </a:prstGeom>
        </p:spPr>
      </p:pic>
      <p:pic>
        <p:nvPicPr>
          <p:cNvPr id="6" name="Picture 5" descr="non_lin_made_li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797" r="6818" b="8677"/>
          <a:stretch/>
        </p:blipFill>
        <p:spPr>
          <a:xfrm>
            <a:off x="6045199" y="1676399"/>
            <a:ext cx="3098801" cy="2387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381250"/>
            <a:ext cx="457200" cy="520700"/>
          </a:xfrm>
          <a:prstGeom prst="rect">
            <a:avLst/>
          </a:prstGeom>
        </p:spPr>
      </p:pic>
      <p:pic>
        <p:nvPicPr>
          <p:cNvPr id="9" name="Picture 8" descr="non_lin_data_separate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370" r="6854" b="7038"/>
          <a:stretch/>
        </p:blipFill>
        <p:spPr>
          <a:xfrm>
            <a:off x="6045200" y="4196622"/>
            <a:ext cx="3149601" cy="2458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3213100"/>
            <a:ext cx="2959100" cy="41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5287433"/>
            <a:ext cx="876300" cy="584200"/>
          </a:xfrm>
          <a:prstGeom prst="rect">
            <a:avLst/>
          </a:prstGeom>
        </p:spPr>
      </p:pic>
      <p:pic>
        <p:nvPicPr>
          <p:cNvPr id="12" name="Picture 11" descr="non_lin_separated_circl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6" y="4064000"/>
            <a:ext cx="3784600" cy="28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pic>
        <p:nvPicPr>
          <p:cNvPr id="4" name="Picture 3" descr="lin_reg_point_set_optimal_and_computed_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301" y="2326481"/>
            <a:ext cx="3371834" cy="2526770"/>
          </a:xfrm>
          <a:prstGeom prst="rect">
            <a:avLst/>
          </a:prstGeom>
        </p:spPr>
      </p:pic>
      <p:pic>
        <p:nvPicPr>
          <p:cNvPr id="5" name="Picture 4" descr="poly_fit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88" y="1282171"/>
            <a:ext cx="2541110" cy="1901295"/>
          </a:xfrm>
          <a:prstGeom prst="rect">
            <a:avLst/>
          </a:prstGeom>
        </p:spPr>
      </p:pic>
      <p:pic>
        <p:nvPicPr>
          <p:cNvPr id="6" name="Picture 5" descr="poly_fit_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88" y="3043501"/>
            <a:ext cx="2630929" cy="1968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533" y="2078566"/>
            <a:ext cx="3289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533" y="4027751"/>
            <a:ext cx="3289300" cy="419100"/>
          </a:xfrm>
          <a:prstGeom prst="rect">
            <a:avLst/>
          </a:prstGeom>
        </p:spPr>
      </p:pic>
      <p:pic>
        <p:nvPicPr>
          <p:cNvPr id="10" name="Picture 9" descr="poly_fit_perfec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5" y="4825945"/>
            <a:ext cx="2523067" cy="1887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4432" y="5448300"/>
            <a:ext cx="3530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Jungle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1902" y="3622295"/>
            <a:ext cx="555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Notation, paradigms, techniques, models, assumptions….</a:t>
            </a:r>
          </a:p>
          <a:p>
            <a:r>
              <a:rPr lang="en-US" dirty="0" smtClean="0"/>
              <a:t>Every book does it differently.</a:t>
            </a:r>
            <a:endParaRPr lang="en-US" dirty="0"/>
          </a:p>
        </p:txBody>
      </p:sp>
      <p:pic>
        <p:nvPicPr>
          <p:cNvPr id="3" name="Picture 2" descr="ml_jungl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9" y="4268626"/>
            <a:ext cx="4509546" cy="2266047"/>
          </a:xfrm>
          <a:prstGeom prst="rect">
            <a:avLst/>
          </a:prstGeom>
        </p:spPr>
      </p:pic>
      <p:pic>
        <p:nvPicPr>
          <p:cNvPr id="5" name="Picture 4" descr="ml-word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84" y="1110180"/>
            <a:ext cx="4338201" cy="2316158"/>
          </a:xfrm>
          <a:prstGeom prst="rect">
            <a:avLst/>
          </a:prstGeom>
        </p:spPr>
      </p:pic>
      <p:pic>
        <p:nvPicPr>
          <p:cNvPr id="6" name="Picture 5" descr="aml_book_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9" y="4060323"/>
            <a:ext cx="1588265" cy="24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Ratings</a:t>
            </a:r>
            <a:endParaRPr lang="en-US" dirty="0"/>
          </a:p>
        </p:txBody>
      </p:sp>
      <p:pic>
        <p:nvPicPr>
          <p:cNvPr id="3" name="Picture 2" descr="sharknad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8" y="2050260"/>
            <a:ext cx="853145" cy="120072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24443" y="4448872"/>
            <a:ext cx="695655" cy="1466629"/>
            <a:chOff x="806943" y="3931414"/>
            <a:chExt cx="695655" cy="1466629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806943" y="4928648"/>
              <a:ext cx="352667" cy="4693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59610" y="4928648"/>
              <a:ext cx="138049" cy="4693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59610" y="4290363"/>
              <a:ext cx="0" cy="638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16621" y="4614338"/>
              <a:ext cx="6859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980147" y="3931414"/>
              <a:ext cx="358926" cy="3589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6009"/>
              </p:ext>
            </p:extLst>
          </p:nvPr>
        </p:nvGraphicFramePr>
        <p:xfrm>
          <a:off x="2476524" y="2231979"/>
          <a:ext cx="4358704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056"/>
                <a:gridCol w="1383365"/>
                <a:gridCol w="1226426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902010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Flying Sharks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Tom Cruise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05498"/>
              </p:ext>
            </p:extLst>
          </p:nvPr>
        </p:nvGraphicFramePr>
        <p:xfrm>
          <a:off x="2476524" y="4744671"/>
          <a:ext cx="4358704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056"/>
                <a:gridCol w="1383365"/>
                <a:gridCol w="1226426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902010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Flying Sharks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Tom Cruise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92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Competition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19052"/>
              </p:ext>
            </p:extLst>
          </p:nvPr>
        </p:nvGraphicFramePr>
        <p:xfrm>
          <a:off x="4131192" y="1694651"/>
          <a:ext cx="4780327" cy="2995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035"/>
                <a:gridCol w="850124"/>
                <a:gridCol w="1237397"/>
                <a:gridCol w="1054640"/>
                <a:gridCol w="373131"/>
              </a:tblGrid>
              <a:tr h="52101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 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10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Movie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210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Movie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9117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Sharknado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</a:p>
                    <a:p>
                      <a:pPr algn="ctr"/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</a:p>
                    <a:p>
                      <a:pPr algn="ctr"/>
                      <a:r>
                        <a:rPr lang="en-US" dirty="0" smtClean="0"/>
                        <a:t>1/2/2013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210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42825" y="4964874"/>
            <a:ext cx="1893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Netflix Matrix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6439" y="5334206"/>
            <a:ext cx="2933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10% Improvement</a:t>
            </a:r>
          </a:p>
          <a:p>
            <a:r>
              <a:rPr lang="en-US" sz="2800" b="1" dirty="0" smtClean="0"/>
              <a:t>1.000.000$ Prize</a:t>
            </a:r>
            <a:endParaRPr lang="en-US" sz="2800" b="1" dirty="0"/>
          </a:p>
        </p:txBody>
      </p:sp>
      <p:pic>
        <p:nvPicPr>
          <p:cNvPr id="18" name="Picture 17" descr="sharknad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25" y="1497525"/>
            <a:ext cx="853145" cy="12007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79998" y="3426742"/>
            <a:ext cx="695655" cy="1466629"/>
            <a:chOff x="806943" y="3931414"/>
            <a:chExt cx="695655" cy="1466629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806943" y="4928648"/>
              <a:ext cx="352667" cy="4693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59610" y="4928648"/>
              <a:ext cx="138049" cy="4693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59610" y="4290363"/>
              <a:ext cx="0" cy="638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16621" y="4614338"/>
              <a:ext cx="6859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980147" y="3931414"/>
              <a:ext cx="358926" cy="3589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61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pattern</a:t>
            </a:r>
          </a:p>
          <a:p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do not know the pattern</a:t>
            </a:r>
          </a:p>
          <a:p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have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6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0244" y="2019061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Learning From Examples</a:t>
            </a:r>
            <a:endParaRPr lang="en-US" sz="2400" b="1" dirty="0"/>
          </a:p>
        </p:txBody>
      </p:sp>
      <p:pic>
        <p:nvPicPr>
          <p:cNvPr id="5" name="Picture 4" descr="digi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43866" r="9839" b="47326"/>
          <a:stretch/>
        </p:blipFill>
        <p:spPr>
          <a:xfrm>
            <a:off x="3068217" y="2705924"/>
            <a:ext cx="5618583" cy="483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5122" y="3285762"/>
            <a:ext cx="573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5      0          4        1           9       2          1         3         1          4</a:t>
            </a:r>
            <a:endParaRPr lang="en-US" b="1" dirty="0"/>
          </a:p>
        </p:txBody>
      </p:sp>
      <p:pic>
        <p:nvPicPr>
          <p:cNvPr id="7" name="Picture 6" descr="digi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0" t="7882" r="17765" b="11091"/>
          <a:stretch/>
        </p:blipFill>
        <p:spPr>
          <a:xfrm>
            <a:off x="5854774" y="3851796"/>
            <a:ext cx="2284881" cy="22779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1653" y="6226385"/>
            <a:ext cx="1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504" y="3851796"/>
            <a:ext cx="450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r>
              <a:rPr lang="en-US" sz="2400" dirty="0"/>
              <a:t> </a:t>
            </a:r>
            <a:r>
              <a:rPr lang="en-US" sz="2400" dirty="0" smtClean="0"/>
              <a:t>is list of example, target pairs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504" y="4545729"/>
            <a:ext cx="526508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mapping from examples to </a:t>
            </a:r>
            <a:r>
              <a:rPr lang="en-US" sz="2400" dirty="0" smtClean="0"/>
              <a:t>targets</a:t>
            </a:r>
          </a:p>
          <a:p>
            <a:r>
              <a:rPr lang="en-US" sz="2400" dirty="0" smtClean="0"/>
              <a:t>that generalize to new unseen data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655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0244" y="2019061"/>
            <a:ext cx="281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Learning About Data</a:t>
            </a:r>
            <a:endParaRPr lang="en-US" sz="2400" b="1" dirty="0"/>
          </a:p>
        </p:txBody>
      </p:sp>
      <p:pic>
        <p:nvPicPr>
          <p:cNvPr id="5" name="Picture 4" descr="digi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43866" r="9839" b="47326"/>
          <a:stretch/>
        </p:blipFill>
        <p:spPr>
          <a:xfrm>
            <a:off x="3068217" y="2705924"/>
            <a:ext cx="5618583" cy="483202"/>
          </a:xfrm>
          <a:prstGeom prst="rect">
            <a:avLst/>
          </a:prstGeom>
        </p:spPr>
      </p:pic>
      <p:pic>
        <p:nvPicPr>
          <p:cNvPr id="6" name="Picture 5" descr="tsnee_cluste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14805" r="31609" b="26417"/>
          <a:stretch/>
        </p:blipFill>
        <p:spPr>
          <a:xfrm>
            <a:off x="5172550" y="3453130"/>
            <a:ext cx="3119900" cy="3047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0244" y="4453466"/>
            <a:ext cx="3047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is list of examples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729" y="5537200"/>
            <a:ext cx="4552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information about data</a:t>
            </a:r>
            <a:endParaRPr lang="en-US" sz="2400" dirty="0"/>
          </a:p>
          <a:p>
            <a:r>
              <a:rPr lang="en-US" sz="2400" dirty="0" smtClean="0"/>
              <a:t>e.g. structure, patterns, anomalies. </a:t>
            </a:r>
          </a:p>
        </p:txBody>
      </p:sp>
    </p:spTree>
    <p:extLst>
      <p:ext uri="{BB962C8B-B14F-4D97-AF65-F5344CB8AC3E}">
        <p14:creationId xmlns:p14="http://schemas.microsoft.com/office/powerpoint/2010/main" val="313191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23801</TotalTime>
  <Words>1264</Words>
  <Application>Microsoft Macintosh PowerPoint</Application>
  <PresentationFormat>On-screen Show (4:3)</PresentationFormat>
  <Paragraphs>334</Paragraphs>
  <Slides>32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Machine Learning</vt:lpstr>
      <vt:lpstr>Teaser – Zalando’s Next Top Analyst Find him/her from our current info</vt:lpstr>
      <vt:lpstr>Practical Stuff</vt:lpstr>
      <vt:lpstr>Machine Learning Jungle</vt:lpstr>
      <vt:lpstr>Movie Ratings</vt:lpstr>
      <vt:lpstr>Netflix Competition</vt:lpstr>
      <vt:lpstr>When to learn</vt:lpstr>
      <vt:lpstr>Supervised Learning</vt:lpstr>
      <vt:lpstr>Unsupervised Learning</vt:lpstr>
      <vt:lpstr>Reinforcement Learning</vt:lpstr>
      <vt:lpstr>Approximate Course Plan</vt:lpstr>
      <vt:lpstr>Today</vt:lpstr>
      <vt:lpstr>Supervised Learning Setup</vt:lpstr>
      <vt:lpstr>Overview</vt:lpstr>
      <vt:lpstr>Example Wine Classification</vt:lpstr>
      <vt:lpstr>Linear Classification (2 Classes)</vt:lpstr>
      <vt:lpstr>Simplified Example 2D</vt:lpstr>
      <vt:lpstr>Perceptron Algorithm</vt:lpstr>
      <vt:lpstr>Perceptron Summary</vt:lpstr>
      <vt:lpstr>Pricing Houses</vt:lpstr>
      <vt:lpstr>Linear Regression</vt:lpstr>
      <vt:lpstr>2D Example (Predict y From x)</vt:lpstr>
      <vt:lpstr>Contour Plot of 2D Error Surface </vt:lpstr>
      <vt:lpstr>Finding Minimum – A Reminder</vt:lpstr>
      <vt:lpstr>Data Representation</vt:lpstr>
      <vt:lpstr>Error Measure Manipulation</vt:lpstr>
      <vt:lpstr>Gradient For Linear Regression (L2)</vt:lpstr>
      <vt:lpstr>Result</vt:lpstr>
      <vt:lpstr>Summary Linear Regression</vt:lpstr>
      <vt:lpstr>Nonlinear Transformations</vt:lpstr>
      <vt:lpstr>Making Data Linear Separable</vt:lpstr>
      <vt:lpstr>Overfitting</vt:lpstr>
    </vt:vector>
  </TitlesOfParts>
  <Company>Aarhus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Allan Grønlund Jørgensen</dc:creator>
  <cp:lastModifiedBy>Allan Grønlund Jørgensen</cp:lastModifiedBy>
  <cp:revision>413</cp:revision>
  <dcterms:created xsi:type="dcterms:W3CDTF">2014-07-30T07:23:00Z</dcterms:created>
  <dcterms:modified xsi:type="dcterms:W3CDTF">2014-08-26T19:07:31Z</dcterms:modified>
</cp:coreProperties>
</file>